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8" r:id="rId2"/>
    <p:sldId id="847" r:id="rId3"/>
    <p:sldId id="1049" r:id="rId4"/>
    <p:sldId id="1048" r:id="rId5"/>
    <p:sldId id="1050" r:id="rId6"/>
    <p:sldId id="1047" r:id="rId7"/>
    <p:sldId id="1051" r:id="rId8"/>
    <p:sldId id="1046" r:id="rId9"/>
    <p:sldId id="1052" r:id="rId10"/>
    <p:sldId id="1045" r:id="rId11"/>
    <p:sldId id="1053" r:id="rId12"/>
    <p:sldId id="1054" r:id="rId13"/>
    <p:sldId id="335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o Torques" initials="RT" lastIdx="2" clrIdx="0">
    <p:extLst>
      <p:ext uri="{19B8F6BF-5375-455C-9EA6-DF929625EA0E}">
        <p15:presenceInfo xmlns:p15="http://schemas.microsoft.com/office/powerpoint/2012/main" userId="b58c1d50d26439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4A4"/>
    <a:srgbClr val="F5103D"/>
    <a:srgbClr val="6B0B10"/>
    <a:srgbClr val="A135DD"/>
    <a:srgbClr val="262ED1"/>
    <a:srgbClr val="F3A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4816" autoAdjust="0"/>
  </p:normalViewPr>
  <p:slideViewPr>
    <p:cSldViewPr snapToGrid="0" snapToObjects="1">
      <p:cViewPr varScale="1">
        <p:scale>
          <a:sx n="66" d="100"/>
          <a:sy n="66" d="100"/>
        </p:scale>
        <p:origin x="545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2E528-6DB2-4549-B5CC-C353872D7B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97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A97A1-579C-4105-7655-A94C51536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0035CC0-4C91-0158-171B-693536B0A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4B341EB-E60D-FE12-C65D-B51DC67E3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6541EF-8E7E-5596-708A-1463CC8D6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2E528-6DB2-4549-B5CC-C353872D7B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17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7B6A2-511A-DCBC-8026-4B8282039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F49BBC4-A6D6-C0EA-C9F9-9A0DBC8A5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A5F522B-0F5F-6306-C96B-D46FF4203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420D8E-0F33-214B-6945-F62C04497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2E528-6DB2-4549-B5CC-C353872D7B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3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44337-483E-D8AD-44FC-895196929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3FC71C0-8F6D-8D18-7685-BBA62A39A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D9D0CC9-8DED-F062-2BEF-91F93250E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24B70A-B557-DF35-AE4D-745975B7E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2E528-6DB2-4549-B5CC-C353872D7B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33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AEA61-29DA-87BF-1D02-BAEC9CF19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EDD4AE6-E094-73B9-46AE-4665F9F09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A31575A-551C-4A40-7CC2-63CDFC8F3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5AD231-D8C6-8D3D-C5B4-74201B47B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2E528-6DB2-4549-B5CC-C353872D7B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1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0304B-EE81-56E0-AD24-4C67067D7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6ADB317-CA8D-8609-7352-C61A1E29A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CF7B104-D5F0-C659-0CB8-C8680B972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581246-ED5D-7BDF-71CD-92B6958E5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2E528-6DB2-4549-B5CC-C353872D7B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21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44FE2-03CE-BFE6-BA8D-B5BE1DB88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F54876-57E4-7424-B718-5D9343F09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E654369-F325-2783-1013-60452BD25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101854-F236-F9A2-5236-9F9F189ABB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2E528-6DB2-4549-B5CC-C353872D7B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84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6278D-42FA-CDFC-3FD4-E86ED0790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9C61DAD-5BDD-71F6-C404-E39BA2416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8A9B18-A8D9-3857-2709-4C327C712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15153E-B9E1-B35D-9E3F-B26DF3276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2E528-6DB2-4549-B5CC-C353872D7B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66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60C3C-4CF2-6073-D37B-DC2490DDD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155E407-0041-E4C3-6472-6CDF9E6B6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A44C1CF-C599-12DE-0F5C-6E616656B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0847A3-54DF-FAD4-B6F5-37782DBB3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2E528-6DB2-4549-B5CC-C353872D7B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65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9674-69C0-E1B1-7A21-E084D88B2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8EFC76-2781-A20F-237D-B90FC8D9D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A167C08-0703-C5EC-AB25-B3A945A66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E7D9B1-A506-0884-8CEF-6225134B1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2E528-6DB2-4549-B5CC-C353872D7B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9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2E528-6DB2-4549-B5CC-C353872D7B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5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4416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A3FF95-1188-45CB-BD2C-B3104313C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363" y="2022475"/>
            <a:ext cx="7604125" cy="54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Direito Processual Civil p/ OAB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8ECF6C8C-17B3-4B6C-8FAE-B5DEAFECA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362" y="2581500"/>
            <a:ext cx="7604125" cy="54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Prof. Ricardo Torques</a:t>
            </a:r>
          </a:p>
        </p:txBody>
      </p:sp>
    </p:spTree>
    <p:extLst>
      <p:ext uri="{BB962C8B-B14F-4D97-AF65-F5344CB8AC3E}">
        <p14:creationId xmlns:p14="http://schemas.microsoft.com/office/powerpoint/2010/main" val="16827144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3290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3C9C1-F271-46CE-8041-B30BE415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050" y="18442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3600" b="1" cap="small" baseline="0">
                <a:solidFill>
                  <a:srgbClr val="C00000"/>
                </a:solidFill>
                <a:latin typeface="Avenir" pitchFamily="50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016792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12F566-E64E-4C3B-8928-D40BD4A327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838" y="1684338"/>
            <a:ext cx="7747000" cy="172878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C00000"/>
                </a:solidFill>
                <a:latin typeface="Avenir" pitchFamily="50" charset="0"/>
              </a:defRPr>
            </a:lvl1pPr>
          </a:lstStyle>
          <a:p>
            <a:pPr lvl="0"/>
            <a:r>
              <a:rPr lang="pt-BR" dirty="0"/>
              <a:t>Subtópico</a:t>
            </a:r>
          </a:p>
        </p:txBody>
      </p:sp>
    </p:spTree>
    <p:extLst>
      <p:ext uri="{BB962C8B-B14F-4D97-AF65-F5344CB8AC3E}">
        <p14:creationId xmlns:p14="http://schemas.microsoft.com/office/powerpoint/2010/main" val="13881871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287E3-61CE-47F4-B2EA-EFBCFA8E9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650" y="152239"/>
            <a:ext cx="7507350" cy="517361"/>
          </a:xfrm>
          <a:prstGeom prst="rect">
            <a:avLst/>
          </a:prstGeom>
        </p:spPr>
        <p:txBody>
          <a:bodyPr/>
          <a:lstStyle>
            <a:lvl1pPr algn="just">
              <a:defRPr sz="3200" b="1" cap="small" baseline="0">
                <a:solidFill>
                  <a:srgbClr val="C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D3879A-CA3E-469D-B63F-AE65E792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944" y="777875"/>
            <a:ext cx="8600643" cy="3873325"/>
          </a:xfrm>
          <a:prstGeom prst="rect">
            <a:avLst/>
          </a:prstGeom>
        </p:spPr>
        <p:txBody>
          <a:bodyPr/>
          <a:lstStyle>
            <a:lvl1pPr marL="342900" indent="-342900" algn="just">
              <a:buFont typeface="Wingdings" panose="05000000000000000000" pitchFamily="2" charset="2"/>
              <a:buChar char="q"/>
              <a:defRPr sz="2400">
                <a:latin typeface="Avenir" pitchFamily="50" charset="0"/>
              </a:defRPr>
            </a:lvl1pPr>
            <a:lvl2pPr marL="783771" indent="-326571" algn="just">
              <a:buFont typeface="Wingdings" panose="05000000000000000000" pitchFamily="2" charset="2"/>
              <a:buChar char="§"/>
              <a:defRPr sz="2400">
                <a:latin typeface="Avenir" pitchFamily="50" charset="0"/>
              </a:defRPr>
            </a:lvl2pPr>
            <a:lvl3pPr marL="1219200" indent="-304800" algn="just">
              <a:buFont typeface="Arial" panose="020B0604020202020204" pitchFamily="34" charset="0"/>
              <a:buChar char="•"/>
              <a:defRPr sz="2400">
                <a:latin typeface="Avenir" pitchFamily="50" charset="0"/>
              </a:defRPr>
            </a:lvl3pPr>
            <a:lvl4pPr marL="1737360" indent="-365760" algn="just">
              <a:buFont typeface="Wingdings" panose="05000000000000000000" pitchFamily="2" charset="2"/>
              <a:buChar char="ü"/>
              <a:defRPr sz="2400">
                <a:latin typeface="Avenir" pitchFamily="50" charset="0"/>
              </a:defRPr>
            </a:lvl4pPr>
            <a:lvl5pPr marL="2235200" indent="-406400" algn="just">
              <a:buFont typeface="Courier New" panose="02070309020205020404" pitchFamily="49" charset="0"/>
              <a:buChar char="o"/>
              <a:defRPr sz="2400">
                <a:latin typeface="Avenir" pitchFamily="50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350B1C2-3955-48E7-A847-2873FFF6D6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38" y="4745038"/>
            <a:ext cx="3375025" cy="301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C00000"/>
                </a:solidFill>
                <a:latin typeface="Avenir" pitchFamily="50" charset="0"/>
              </a:defRPr>
            </a:lvl1pPr>
          </a:lstStyle>
          <a:p>
            <a:pPr lvl="0"/>
            <a:r>
              <a:rPr lang="pt-BR" dirty="0"/>
              <a:t>Prof. Ricardo Torques</a:t>
            </a:r>
          </a:p>
        </p:txBody>
      </p:sp>
    </p:spTree>
    <p:extLst>
      <p:ext uri="{BB962C8B-B14F-4D97-AF65-F5344CB8AC3E}">
        <p14:creationId xmlns:p14="http://schemas.microsoft.com/office/powerpoint/2010/main" val="5641775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502C-7055-F142-BA98-D52FD9C34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D10D1-F94A-554D-8FEC-795F2793F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30228-0DE5-0948-A24D-B6C93EA3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0832-6FF6-434C-8D2D-3656061B8B79}" type="datetimeFigureOut">
              <a:rPr lang="en-BR" smtClean="0"/>
              <a:t>06/16/2025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F8739-71F4-C94D-8A33-6C3A1391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6CE0C-D3C2-5441-BE38-2F96040B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5AE2-4ABC-4C48-B2C4-8D02006027F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720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2" r:id="rId3"/>
    <p:sldLayoutId id="2147483654" r:id="rId4"/>
    <p:sldLayoutId id="2147483651" r:id="rId5"/>
    <p:sldLayoutId id="2147483650" r:id="rId6"/>
    <p:sldLayoutId id="2147483656" r:id="rId7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CD71269-7F91-45B6-AC10-86F3F5582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610" y="1473200"/>
            <a:ext cx="7604125" cy="549275"/>
          </a:xfrm>
        </p:spPr>
        <p:txBody>
          <a:bodyPr/>
          <a:lstStyle/>
          <a:p>
            <a:r>
              <a:rPr lang="pt-BR" dirty="0">
                <a:latin typeface="Avenir" pitchFamily="50" charset="0"/>
              </a:rPr>
              <a:t>Gabarito Extraoficial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5D1534-12BB-4CE8-A9D4-309F35EE3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610" y="2297112"/>
            <a:ext cx="7604125" cy="549275"/>
          </a:xfrm>
        </p:spPr>
        <p:txBody>
          <a:bodyPr/>
          <a:lstStyle/>
          <a:p>
            <a:r>
              <a:rPr lang="pt-BR" dirty="0">
                <a:latin typeface="Avenir" pitchFamily="50" charset="0"/>
              </a:rPr>
              <a:t>Direito Penal</a:t>
            </a:r>
          </a:p>
          <a:p>
            <a:r>
              <a:rPr lang="pt-BR" dirty="0">
                <a:solidFill>
                  <a:srgbClr val="FFFF00"/>
                </a:solidFill>
                <a:latin typeface="Avenir" pitchFamily="50" charset="0"/>
              </a:rPr>
              <a:t>Ivan Marques</a:t>
            </a:r>
          </a:p>
        </p:txBody>
      </p:sp>
    </p:spTree>
    <p:extLst>
      <p:ext uri="{BB962C8B-B14F-4D97-AF65-F5344CB8AC3E}">
        <p14:creationId xmlns:p14="http://schemas.microsoft.com/office/powerpoint/2010/main" val="146407306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C86C2ED-A151-C308-8937-2732C9A96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" y="0"/>
            <a:ext cx="80367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4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BA42B-855A-AAD0-644F-F734772DF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1FC9C0D-C54B-D7CE-4498-D285AE8495E1}"/>
              </a:ext>
            </a:extLst>
          </p:cNvPr>
          <p:cNvSpPr txBox="1"/>
          <p:nvPr/>
        </p:nvSpPr>
        <p:spPr>
          <a:xfrm>
            <a:off x="265567" y="4560439"/>
            <a:ext cx="3276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800" b="1" dirty="0">
                <a:solidFill>
                  <a:srgbClr val="F62B1D"/>
                </a:solidFill>
              </a:rPr>
              <a:t>Prof. Ivan Marques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F77E21E-21C5-EA32-4B65-B6F98C49C4B8}"/>
              </a:ext>
            </a:extLst>
          </p:cNvPr>
          <p:cNvSpPr txBox="1"/>
          <p:nvPr/>
        </p:nvSpPr>
        <p:spPr>
          <a:xfrm>
            <a:off x="665018" y="590123"/>
            <a:ext cx="7572894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AutoNum type="alphaUcParenR"/>
            </a:pPr>
            <a:r>
              <a:rPr kumimoji="0" lang="pt-BR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Quanto à tese processual, deve ser lembrado que a palavra do colaborador, sem provas de corroboração, é insuficiente para respaldar o recebimento da denúncia, na forma do Art. 4º, § 16, inciso II, da Lei nº 12.850/2013.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1" dirty="0"/>
              <a:t>* Por conta do tema colaboração premiada estar no foco da mídia, apostamos que iria cair colaboração e veio. Questão bem elaborada com resposta na letra da lei.</a:t>
            </a:r>
          </a:p>
          <a:p>
            <a:pPr marL="342900" indent="-342900">
              <a:buAutoNum type="alphaUcParenR"/>
            </a:pPr>
            <a:endParaRPr kumimoji="0" lang="pt-BR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r>
              <a:rPr kumimoji="0" lang="pt-BR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B) Quanto à tese de direito material, deve ser sustentada a atipicidade da conduta, ante a inexistência de quatro pessoas na composição da organização criminosa, conforme previsto pelo Art. 1º, § 1º, da Lei nº 12.850/2013.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BR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Letra de lei. Cara-crachá em legislação penal especial, seguindo a regras das últimas 3 provas.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1" dirty="0"/>
              <a:t>Não é crime porque não está igual à redação do tipo penal.</a:t>
            </a:r>
            <a:endParaRPr kumimoji="0" lang="pt-BR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63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8A598-DBD8-F599-3893-B6BD4482C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5D11E95-5382-027B-E074-B9CDA45CC9B7}"/>
              </a:ext>
            </a:extLst>
          </p:cNvPr>
          <p:cNvSpPr txBox="1"/>
          <p:nvPr/>
        </p:nvSpPr>
        <p:spPr>
          <a:xfrm>
            <a:off x="265567" y="4560439"/>
            <a:ext cx="3276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800" b="1" dirty="0">
                <a:solidFill>
                  <a:srgbClr val="F62B1D"/>
                </a:solidFill>
              </a:rPr>
              <a:t>Prof. Ivan Marques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C68C49A-D328-3ADD-E5B1-8B74864BE521}"/>
              </a:ext>
            </a:extLst>
          </p:cNvPr>
          <p:cNvSpPr txBox="1"/>
          <p:nvPr/>
        </p:nvSpPr>
        <p:spPr>
          <a:xfrm>
            <a:off x="665018" y="590123"/>
            <a:ext cx="7572894" cy="406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b="1" i="1" dirty="0"/>
              <a:t>RESUMO: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i="1" dirty="0"/>
              <a:t>Prova de penal bem tranquila.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pt-BR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 tentativa de surpreender com uma peça diferente não vai impactar os alunos que estavam preparados.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i="1" dirty="0"/>
              <a:t>Temas clássicos de prova: violência doméstica, organização criminosa, excludentes de tipicidade, ilicitude e culpabilidade; nulidades; recursos.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pt-BR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 em pontos que poderiam deixar dúvida, aceitaram de car</a:t>
            </a:r>
            <a:r>
              <a:rPr lang="pt-BR" sz="2000" i="1" dirty="0"/>
              <a:t>a duas respostas alternativas.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pt-BR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Devemos apenas ficar atentos para </a:t>
            </a:r>
            <a:r>
              <a:rPr lang="pt-BR" sz="2000" i="1" dirty="0"/>
              <a:t>o valor do itens quando sair o espelho para confirmar ou não eventuais recursos.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pt-BR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Atenção especial para a questão 1, letra  A – vamos aguardar</a:t>
            </a:r>
            <a:r>
              <a:rPr lang="pt-BR" sz="2000" i="1" dirty="0"/>
              <a:t> se a FGV inclui novas respostas sobre o nexo causal.</a:t>
            </a:r>
            <a:endParaRPr kumimoji="0" lang="pt-BR" sz="20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89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394411D-C54B-450E-B703-D8EB50016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  <a:p>
            <a:r>
              <a:rPr lang="pt-BR" dirty="0">
                <a:solidFill>
                  <a:srgbClr val="FFFF00"/>
                </a:solidFill>
              </a:rPr>
              <a:t>@prof.ivanmarques</a:t>
            </a:r>
          </a:p>
        </p:txBody>
      </p:sp>
    </p:spTree>
    <p:extLst>
      <p:ext uri="{BB962C8B-B14F-4D97-AF65-F5344CB8AC3E}">
        <p14:creationId xmlns:p14="http://schemas.microsoft.com/office/powerpoint/2010/main" val="16943009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5567" y="4560439"/>
            <a:ext cx="3276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800" b="1" dirty="0">
                <a:solidFill>
                  <a:srgbClr val="F62B1D"/>
                </a:solidFill>
              </a:rPr>
              <a:t>Prof. Ivan Marques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8C1076-2408-D142-1BF6-A9549037B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1888737"/>
            <a:ext cx="5810595" cy="80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8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7553C-C05C-2E1A-B8D0-DE520F952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7EA02A9-E6BD-CC96-E291-D8157C9CE3D3}"/>
              </a:ext>
            </a:extLst>
          </p:cNvPr>
          <p:cNvSpPr txBox="1"/>
          <p:nvPr/>
        </p:nvSpPr>
        <p:spPr>
          <a:xfrm>
            <a:off x="265567" y="4560439"/>
            <a:ext cx="3276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800" b="1" dirty="0">
                <a:solidFill>
                  <a:srgbClr val="F62B1D"/>
                </a:solidFill>
              </a:rPr>
              <a:t>Prof. Ivan Marques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20F474D-71ED-D991-96FB-7278E38B1450}"/>
              </a:ext>
            </a:extLst>
          </p:cNvPr>
          <p:cNvSpPr txBox="1"/>
          <p:nvPr/>
        </p:nvSpPr>
        <p:spPr>
          <a:xfrm>
            <a:off x="665018" y="590123"/>
            <a:ext cx="7572894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Tentaram surpreender na peça, mas os nossos alunos estavam bem preparados para as contrarrazões.</a:t>
            </a:r>
            <a:endParaRPr lang="pt-BR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O art. 600 do CPP não usa o termo – “contrarrazões”.  </a:t>
            </a:r>
            <a:r>
              <a:rPr lang="pt-BR" dirty="0"/>
              <a:t>Também não usa a expressão obrigatória – “razões do apelante”. </a:t>
            </a: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Logo, deve aceitar quem juntou razões, indicando na peça específica que estava atuando pela assistente de acusação – Aline.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Quanto à pena restritiva, </a:t>
            </a: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sugerimos incluir no gabarito a Súmula 588 do STJ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Quanto à indenização, </a:t>
            </a: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sugerimos ampliar o gabarito para aceitar a resposta de quem utilizou os </a:t>
            </a:r>
            <a:r>
              <a:rPr kumimoji="0" lang="pt-BR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arts</a:t>
            </a: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 91 do CP e 63 do CPP, já que o réu alegava que a indenização só poderia ser fixada na área cível.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dirty="0"/>
              <a:t>Aceitaram duas datas ao final, pois há essa diferença entre o que diz o CPP e a prática forense.</a:t>
            </a:r>
          </a:p>
        </p:txBody>
      </p:sp>
    </p:spTree>
    <p:extLst>
      <p:ext uri="{BB962C8B-B14F-4D97-AF65-F5344CB8AC3E}">
        <p14:creationId xmlns:p14="http://schemas.microsoft.com/office/powerpoint/2010/main" val="69414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CB69E-B1FA-E6C3-26AA-CDF9ED935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343677-8E47-084B-2439-83FB9D3F4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43" y="0"/>
            <a:ext cx="67789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1BC0C-EF89-BE00-E7B3-2BDB223B2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F89BE2F-6642-1FEA-9CA9-CB84488B1F34}"/>
              </a:ext>
            </a:extLst>
          </p:cNvPr>
          <p:cNvSpPr txBox="1"/>
          <p:nvPr/>
        </p:nvSpPr>
        <p:spPr>
          <a:xfrm>
            <a:off x="265567" y="4560439"/>
            <a:ext cx="3276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800" b="1" dirty="0">
                <a:solidFill>
                  <a:srgbClr val="F62B1D"/>
                </a:solidFill>
              </a:rPr>
              <a:t>Prof. Ivan Marques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83697F-8CA3-4D80-A45F-28D905332305}"/>
              </a:ext>
            </a:extLst>
          </p:cNvPr>
          <p:cNvSpPr txBox="1"/>
          <p:nvPr/>
        </p:nvSpPr>
        <p:spPr>
          <a:xfrm>
            <a:off x="665018" y="590123"/>
            <a:ext cx="7572894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pt-BR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dirty="0"/>
              <a:t>) Atipicidade do fato, pois o resultado não decorre de qualquer conduta de Sílvio ou </a:t>
            </a:r>
            <a:r>
              <a:rPr lang="pt-BR" dirty="0">
                <a:solidFill>
                  <a:srgbClr val="FF0000"/>
                </a:solidFill>
              </a:rPr>
              <a:t>porque não há nexo de causalidade </a:t>
            </a:r>
            <a:r>
              <a:rPr lang="pt-BR" dirty="0"/>
              <a:t>entre a conduta de Sílvio e o resultado, nos termos do Art. 13 do CP.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* Resposta da FGV está errada. </a:t>
            </a:r>
            <a:r>
              <a:rPr kumimoji="0" lang="pt-BR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Há nex</a:t>
            </a:r>
            <a:r>
              <a:rPr lang="pt-BR" b="1" i="1" dirty="0">
                <a:highlight>
                  <a:srgbClr val="FFFF00"/>
                </a:highlight>
              </a:rPr>
              <a:t>o causal</a:t>
            </a:r>
            <a:r>
              <a:rPr lang="pt-BR" b="1" i="1" dirty="0"/>
              <a:t>. Apenas não se pode imputar o resultado à conduta de Sílvio. Ou trocam a resposta ou incluem outras possibilidades, como a teoria da imputação objetiva.</a:t>
            </a:r>
            <a:endParaRPr kumimoji="0" lang="pt-BR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B) Constitui nulidade a falta de intimação do denunciado para a constituição de defensor e o oferecimento de contrarrazões ao recurso interposto contra a decisão de rejeição da denúncia, não a suprindo a nomeação de defensor dativo, nos termos do enunciado 707 da Súmula da Jurisprudência do Supremo Tribunal Federal.</a:t>
            </a:r>
          </a:p>
        </p:txBody>
      </p:sp>
    </p:spTree>
    <p:extLst>
      <p:ext uri="{BB962C8B-B14F-4D97-AF65-F5344CB8AC3E}">
        <p14:creationId xmlns:p14="http://schemas.microsoft.com/office/powerpoint/2010/main" val="97853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24B2F-DE0E-2207-82CC-4D6865242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45F05B2-E8FF-C9B7-0617-001AC132D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7" y="0"/>
            <a:ext cx="72252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0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10A97-E6EE-AABE-0F35-F5A901BE1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69BFE0C-7210-0ADF-BF24-B6D63F816B23}"/>
              </a:ext>
            </a:extLst>
          </p:cNvPr>
          <p:cNvSpPr txBox="1"/>
          <p:nvPr/>
        </p:nvSpPr>
        <p:spPr>
          <a:xfrm>
            <a:off x="265567" y="4560439"/>
            <a:ext cx="3276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800" b="1" dirty="0">
                <a:solidFill>
                  <a:srgbClr val="F62B1D"/>
                </a:solidFill>
              </a:rPr>
              <a:t>Prof. Ivan Marques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396A7B-C7A0-29EC-575F-9125FED01DE6}"/>
              </a:ext>
            </a:extLst>
          </p:cNvPr>
          <p:cNvSpPr txBox="1"/>
          <p:nvPr/>
        </p:nvSpPr>
        <p:spPr>
          <a:xfrm>
            <a:off x="665018" y="590123"/>
            <a:ext cx="7572894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pt-BR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dirty="0"/>
              <a:t>) Houve a violação ao princípio da legalidade penal, insculpido no Art. 5º, inciso XXXIX, da CRFB/88, ou no Art. 1º do CP, pois apenas por Lei Federal pode ser criada falta disciplinar de natureza grave, conforme o Art. 22, inciso I,</a:t>
            </a:r>
          </a:p>
          <a:p>
            <a:r>
              <a:rPr lang="pt-BR" dirty="0"/>
              <a:t>da CRFB/88.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Devemos ficar atentos para a pontuação desse art. 22, I, CRFB pois não trata especificamente de Execução Penal, </a:t>
            </a:r>
            <a:r>
              <a:rPr kumimoji="0" lang="pt-BR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existindo outros artigos na LEP mais específicos, como os </a:t>
            </a:r>
            <a:r>
              <a:rPr kumimoji="0" lang="pt-BR" b="1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arts</a:t>
            </a:r>
            <a:r>
              <a:rPr kumimoji="0" lang="pt-BR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. 49 e 50. Sugestão de inclusão.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B) Compete somente ao Juiz da Execução Penal decidir sobre a regressão de regime, nos termos do Art. 66, inciso III, alínea b, da Lei nº 7.210/1984.</a:t>
            </a:r>
          </a:p>
        </p:txBody>
      </p:sp>
    </p:spTree>
    <p:extLst>
      <p:ext uri="{BB962C8B-B14F-4D97-AF65-F5344CB8AC3E}">
        <p14:creationId xmlns:p14="http://schemas.microsoft.com/office/powerpoint/2010/main" val="28097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E0133-2560-9474-4FD2-C14FBA93C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B2BBB7-CD6C-6B2D-07E8-EB6AC6CBE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75" y="0"/>
            <a:ext cx="68694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3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06638-733E-B8F2-7C27-7D5B584DF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B97D7DC-78D2-B784-D978-EBC6B23DA18D}"/>
              </a:ext>
            </a:extLst>
          </p:cNvPr>
          <p:cNvSpPr txBox="1"/>
          <p:nvPr/>
        </p:nvSpPr>
        <p:spPr>
          <a:xfrm>
            <a:off x="265567" y="4560439"/>
            <a:ext cx="3276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800" b="1" dirty="0">
                <a:solidFill>
                  <a:srgbClr val="F62B1D"/>
                </a:solidFill>
              </a:rPr>
              <a:t>Prof. Ivan Marques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018AA5E-D79E-6899-B35F-20221CA65F7D}"/>
              </a:ext>
            </a:extLst>
          </p:cNvPr>
          <p:cNvSpPr txBox="1"/>
          <p:nvPr/>
        </p:nvSpPr>
        <p:spPr>
          <a:xfrm>
            <a:off x="665018" y="590123"/>
            <a:ext cx="7572894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AutoNum type="alphaUcParenR"/>
            </a:pPr>
            <a:r>
              <a:rPr kumimoji="0" lang="pt-BR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Excludente de ilicitude, em razão do estado de necessidade, na forma do Art. 23, inciso I, </a:t>
            </a:r>
            <a:r>
              <a:rPr kumimoji="0" lang="pt-BR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kumimoji="0" lang="pt-BR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do Art. 24, ambos do CP.</a:t>
            </a:r>
          </a:p>
          <a:p>
            <a:endParaRPr lang="pt-BR" dirty="0"/>
          </a:p>
          <a:p>
            <a:r>
              <a:rPr kumimoji="0" lang="pt-BR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* Normalmente essas respostas são cobrados em conjunto e dessa vez vieram como respostas alternativas, o que é bom para os candidatos.</a:t>
            </a:r>
          </a:p>
          <a:p>
            <a:endParaRPr kumimoji="0" lang="pt-BR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r>
              <a:rPr kumimoji="0" lang="pt-BR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B) O recurso interposto é inadmissível, </a:t>
            </a:r>
            <a:r>
              <a:rPr kumimoji="0" lang="pt-BR" b="1" i="0" u="sng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configurando erro grosseiro</a:t>
            </a:r>
            <a:r>
              <a:rPr kumimoji="0" lang="pt-BR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pois o recurso cabível em face da decisão de rejeição da queixa-crime nos Juizados Especiais Criminais é a apelação, nos termos do Art. 82 da Lei nº 9.099/1995.</a:t>
            </a:r>
          </a:p>
          <a:p>
            <a:endParaRPr lang="pt-BR" dirty="0"/>
          </a:p>
          <a:p>
            <a:r>
              <a:rPr kumimoji="0" lang="pt-BR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* Atenção à essa colocação sobre “erro grosseiro”, pois não é uma expressão técnica de preliminar de recurso. O gabarito deveria ter trazido termos como “cabimento”, “inadequação” ou “não conhecimento”.</a:t>
            </a:r>
          </a:p>
        </p:txBody>
      </p:sp>
    </p:spTree>
    <p:extLst>
      <p:ext uri="{BB962C8B-B14F-4D97-AF65-F5344CB8AC3E}">
        <p14:creationId xmlns:p14="http://schemas.microsoft.com/office/powerpoint/2010/main" val="1177859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857</Words>
  <Application>Microsoft Office PowerPoint</Application>
  <PresentationFormat>Apresentação na tela (16:9)</PresentationFormat>
  <Paragraphs>57</Paragraphs>
  <Slides>13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Avenir</vt:lpstr>
      <vt:lpstr>Calibri</vt:lpstr>
      <vt:lpstr>Courier New</vt:lpstr>
      <vt:lpstr>Helvetica Neue</vt:lpstr>
      <vt:lpstr>Montserrat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Torques</dc:creator>
  <cp:lastModifiedBy>Ivan Luis Marques da Silva</cp:lastModifiedBy>
  <cp:revision>216</cp:revision>
  <dcterms:modified xsi:type="dcterms:W3CDTF">2025-06-16T09:15:46Z</dcterms:modified>
</cp:coreProperties>
</file>